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63" r:id="rId3"/>
    <p:sldId id="275" r:id="rId4"/>
    <p:sldId id="273" r:id="rId5"/>
    <p:sldId id="274" r:id="rId6"/>
    <p:sldId id="268" r:id="rId7"/>
    <p:sldId id="267" r:id="rId8"/>
    <p:sldId id="260" r:id="rId9"/>
    <p:sldId id="270" r:id="rId10"/>
    <p:sldId id="261" r:id="rId11"/>
    <p:sldId id="271" r:id="rId12"/>
    <p:sldId id="256" r:id="rId13"/>
    <p:sldId id="259" r:id="rId14"/>
    <p:sldId id="262" r:id="rId15"/>
    <p:sldId id="266" r:id="rId16"/>
    <p:sldId id="258" r:id="rId17"/>
    <p:sldId id="265" r:id="rId18"/>
    <p:sldId id="264" r:id="rId19"/>
    <p:sldId id="269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7" autoAdjust="0"/>
    <p:restoredTop sz="94660"/>
  </p:normalViewPr>
  <p:slideViewPr>
    <p:cSldViewPr>
      <p:cViewPr>
        <p:scale>
          <a:sx n="69" d="100"/>
          <a:sy n="69" d="100"/>
        </p:scale>
        <p:origin x="114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51126-25E9-4A64-B9C9-FAEC5512DC02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637E4-2DB1-4964-93F2-2D43B5441BC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7451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37E4-2DB1-4964-93F2-2D43B5441BCE}" type="slidenum">
              <a:rPr lang="en-MY" smtClean="0"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51682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37E4-2DB1-4964-93F2-2D43B5441BCE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58797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37E4-2DB1-4964-93F2-2D43B5441BCE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33322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37E4-2DB1-4964-93F2-2D43B5441BCE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94210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637E4-2DB1-4964-93F2-2D43B5441BCE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1261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40620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30937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47294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736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39893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6423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0112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037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6935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9777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0556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72871-EB33-4015-B451-EF1C101DE8B7}" type="datetimeFigureOut">
              <a:rPr lang="en-MY" smtClean="0"/>
              <a:t>22/5/2015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628BA-B00C-47D7-84EE-AA0DFCDEF0B1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4603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 rot="16200000">
            <a:off x="1914340" y="2751114"/>
            <a:ext cx="1207913" cy="2055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9" name="Rectangle 68"/>
          <p:cNvSpPr/>
          <p:nvPr/>
        </p:nvSpPr>
        <p:spPr>
          <a:xfrm>
            <a:off x="2235596" y="3484950"/>
            <a:ext cx="179913" cy="1744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1" name="TextBox 70"/>
          <p:cNvSpPr txBox="1"/>
          <p:nvPr/>
        </p:nvSpPr>
        <p:spPr>
          <a:xfrm>
            <a:off x="2699792" y="3070006"/>
            <a:ext cx="5480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skerville Old Face" panose="02020602080505020303" pitchFamily="18" charset="0"/>
              </a:rPr>
              <a:t>Advocates .  Solicitors .  </a:t>
            </a:r>
            <a:r>
              <a:rPr lang="en-US" sz="2400" b="1" dirty="0" err="1" smtClean="0">
                <a:latin typeface="Baskerville Old Face" panose="02020602080505020303" pitchFamily="18" charset="0"/>
              </a:rPr>
              <a:t>Syariah</a:t>
            </a:r>
            <a:r>
              <a:rPr lang="en-US" sz="2400" b="1" dirty="0" smtClean="0">
                <a:latin typeface="Baskerville Old Face" panose="02020602080505020303" pitchFamily="18" charset="0"/>
              </a:rPr>
              <a:t> Counsel</a:t>
            </a:r>
            <a:endParaRPr lang="en-MY" sz="2400" b="1" dirty="0">
              <a:latin typeface="Baskerville Old Face" panose="02020602080505020303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653184" y="3676962"/>
            <a:ext cx="5543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askerville Old Face" panose="02020602080505020303" pitchFamily="18" charset="0"/>
              </a:rPr>
              <a:t> V  e  r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t   a  s        V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n  c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t        O  m  n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a</a:t>
            </a:r>
            <a:endParaRPr lang="en-MY" sz="2000" b="1" dirty="0">
              <a:latin typeface="Baskerville Old Face" panose="02020602080505020303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653528" y="3502474"/>
            <a:ext cx="5158832" cy="622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659719" y="3659387"/>
            <a:ext cx="5152641" cy="1593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 rot="16200000">
            <a:off x="2347079" y="3779779"/>
            <a:ext cx="358548" cy="18476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9" name="Rectangle 18"/>
          <p:cNvSpPr/>
          <p:nvPr/>
        </p:nvSpPr>
        <p:spPr>
          <a:xfrm>
            <a:off x="2627784" y="2452826"/>
            <a:ext cx="5324656" cy="830997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Z. HASHIM &amp; CO</a:t>
            </a:r>
            <a:endParaRPr lang="en-US" sz="48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2655527" y="3595429"/>
            <a:ext cx="5152641" cy="15933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Parallelogram 86"/>
          <p:cNvSpPr/>
          <p:nvPr/>
        </p:nvSpPr>
        <p:spPr>
          <a:xfrm>
            <a:off x="1134666" y="2254477"/>
            <a:ext cx="409186" cy="343225"/>
          </a:xfrm>
          <a:prstGeom prst="parallelogram">
            <a:avLst>
              <a:gd name="adj" fmla="val 583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8" name="Parallelogram 87"/>
          <p:cNvSpPr/>
          <p:nvPr/>
        </p:nvSpPr>
        <p:spPr>
          <a:xfrm>
            <a:off x="1399134" y="2254477"/>
            <a:ext cx="330646" cy="347500"/>
          </a:xfrm>
          <a:prstGeom prst="parallelogram">
            <a:avLst>
              <a:gd name="adj" fmla="val 632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9" name="Parallelogram 88"/>
          <p:cNvSpPr/>
          <p:nvPr/>
        </p:nvSpPr>
        <p:spPr>
          <a:xfrm>
            <a:off x="1116199" y="2254477"/>
            <a:ext cx="1002196" cy="1079079"/>
          </a:xfrm>
          <a:prstGeom prst="parallelogram">
            <a:avLst>
              <a:gd name="adj" fmla="val 6741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0" name="Parallelogram 89"/>
          <p:cNvSpPr/>
          <p:nvPr/>
        </p:nvSpPr>
        <p:spPr>
          <a:xfrm>
            <a:off x="1485140" y="2986055"/>
            <a:ext cx="379131" cy="347500"/>
          </a:xfrm>
          <a:prstGeom prst="parallelogram">
            <a:avLst>
              <a:gd name="adj" fmla="val 632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1" name="Rectangle 90"/>
          <p:cNvSpPr/>
          <p:nvPr/>
        </p:nvSpPr>
        <p:spPr>
          <a:xfrm rot="16200000">
            <a:off x="108863" y="3051159"/>
            <a:ext cx="1793821" cy="1975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2" name="Rectangle 91"/>
          <p:cNvSpPr/>
          <p:nvPr/>
        </p:nvSpPr>
        <p:spPr>
          <a:xfrm>
            <a:off x="906998" y="3882239"/>
            <a:ext cx="1298893" cy="1646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4" name="Rectangle 93"/>
          <p:cNvSpPr/>
          <p:nvPr/>
        </p:nvSpPr>
        <p:spPr>
          <a:xfrm rot="16200000">
            <a:off x="1590467" y="3421667"/>
            <a:ext cx="1060790" cy="1895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3" name="Parallelogram 92"/>
          <p:cNvSpPr/>
          <p:nvPr/>
        </p:nvSpPr>
        <p:spPr>
          <a:xfrm>
            <a:off x="1712071" y="2986054"/>
            <a:ext cx="483665" cy="347501"/>
          </a:xfrm>
          <a:prstGeom prst="parallelogram">
            <a:avLst>
              <a:gd name="adj" fmla="val 583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6" name="Rectangle 95"/>
          <p:cNvSpPr/>
          <p:nvPr/>
        </p:nvSpPr>
        <p:spPr>
          <a:xfrm>
            <a:off x="906998" y="2031506"/>
            <a:ext cx="1720786" cy="206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210568" y="1340768"/>
            <a:ext cx="5078" cy="1370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1560" y="786770"/>
            <a:ext cx="22890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Trying to have number 1 in the formation of white background (reflecting that it is a number 1 law firm)</a:t>
            </a:r>
            <a:endParaRPr lang="en-MY" sz="10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332187" y="3629911"/>
            <a:ext cx="2468" cy="894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34720" y="4477006"/>
            <a:ext cx="19011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Reflecting the letter H </a:t>
            </a:r>
          </a:p>
          <a:p>
            <a:r>
              <a:rPr lang="en-US" sz="1000" dirty="0" smtClean="0"/>
              <a:t>(being the capital for the </a:t>
            </a:r>
            <a:r>
              <a:rPr lang="en-US" sz="1000" dirty="0" err="1" smtClean="0"/>
              <a:t>initia</a:t>
            </a:r>
            <a:r>
              <a:rPr lang="en-US" sz="1000" dirty="0" smtClean="0"/>
              <a:t> of the surname </a:t>
            </a:r>
            <a:endParaRPr lang="en-MY" sz="10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59632" y="3932181"/>
            <a:ext cx="1" cy="1225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9459" y="5107250"/>
            <a:ext cx="18499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Reflecting the letter G (being the initial for the nickname of the founder)</a:t>
            </a:r>
            <a:endParaRPr lang="en-MY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4233362" y="4470211"/>
            <a:ext cx="4534122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Essence of the logo: Reflect a forward looking, dynamic and think out of the box law firm</a:t>
            </a:r>
          </a:p>
          <a:p>
            <a:r>
              <a:rPr lang="en-US" sz="1200" dirty="0" smtClean="0"/>
              <a:t>Corporate </a:t>
            </a:r>
            <a:r>
              <a:rPr lang="en-US" sz="1200" dirty="0" err="1" smtClean="0"/>
              <a:t>Colour</a:t>
            </a:r>
            <a:r>
              <a:rPr lang="en-US" sz="1200" dirty="0" smtClean="0"/>
              <a:t>: </a:t>
            </a:r>
            <a:r>
              <a:rPr lang="en-US" sz="1200" dirty="0" err="1" smtClean="0"/>
              <a:t>Chilli</a:t>
            </a:r>
            <a:r>
              <a:rPr lang="en-US" sz="1200" dirty="0" smtClean="0"/>
              <a:t> red</a:t>
            </a:r>
          </a:p>
          <a:p>
            <a:r>
              <a:rPr lang="en-US" sz="1200" dirty="0" smtClean="0"/>
              <a:t>Grey </a:t>
            </a:r>
            <a:r>
              <a:rPr lang="en-US" sz="1200" dirty="0" err="1" smtClean="0"/>
              <a:t>Colour</a:t>
            </a:r>
            <a:r>
              <a:rPr lang="en-US" sz="1200" dirty="0" smtClean="0"/>
              <a:t>: it is supposed to be silver</a:t>
            </a:r>
          </a:p>
          <a:p>
            <a:r>
              <a:rPr lang="en-US" sz="1200" dirty="0" smtClean="0"/>
              <a:t>Font Type: Preferably Lydian (or any recommended font reflecting the dynamism of the firm)</a:t>
            </a:r>
          </a:p>
          <a:p>
            <a:r>
              <a:rPr lang="en-US" sz="1200" dirty="0" smtClean="0"/>
              <a:t>Slogan: Veritas </a:t>
            </a:r>
            <a:r>
              <a:rPr lang="en-US" sz="1200" dirty="0" err="1" smtClean="0"/>
              <a:t>vincit</a:t>
            </a:r>
            <a:r>
              <a:rPr lang="en-US" sz="1200" dirty="0" smtClean="0"/>
              <a:t> Omnia</a:t>
            </a:r>
            <a:r>
              <a:rPr lang="en-MY" sz="1200" dirty="0" smtClean="0"/>
              <a:t> = Truth Conquers All</a:t>
            </a:r>
          </a:p>
          <a:p>
            <a:r>
              <a:rPr lang="en-US" sz="1200" dirty="0" smtClean="0"/>
              <a:t>To delete the words: </a:t>
            </a:r>
            <a:r>
              <a:rPr lang="en-US" sz="1200" dirty="0" err="1" smtClean="0"/>
              <a:t>Syariah</a:t>
            </a:r>
            <a:r>
              <a:rPr lang="en-US" sz="1200" dirty="0" smtClean="0"/>
              <a:t> Counsel. Just remain Advocates and Solicitors</a:t>
            </a:r>
          </a:p>
        </p:txBody>
      </p:sp>
    </p:spTree>
    <p:extLst>
      <p:ext uri="{BB962C8B-B14F-4D97-AF65-F5344CB8AC3E}">
        <p14:creationId xmlns:p14="http://schemas.microsoft.com/office/powerpoint/2010/main" val="422529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3203848" y="2534774"/>
            <a:ext cx="2521028" cy="1398282"/>
            <a:chOff x="5447374" y="2669113"/>
            <a:chExt cx="2521028" cy="1398282"/>
          </a:xfrm>
        </p:grpSpPr>
        <p:grpSp>
          <p:nvGrpSpPr>
            <p:cNvPr id="76" name="Group 75"/>
            <p:cNvGrpSpPr/>
            <p:nvPr/>
          </p:nvGrpSpPr>
          <p:grpSpPr>
            <a:xfrm>
              <a:off x="5868144" y="2669113"/>
              <a:ext cx="1857820" cy="975911"/>
              <a:chOff x="732332" y="2275974"/>
              <a:chExt cx="1857820" cy="975911"/>
            </a:xfrm>
          </p:grpSpPr>
          <p:sp>
            <p:nvSpPr>
              <p:cNvPr id="80" name="Parallelogram 79"/>
              <p:cNvSpPr/>
              <p:nvPr/>
            </p:nvSpPr>
            <p:spPr>
              <a:xfrm>
                <a:off x="1331640" y="2276872"/>
                <a:ext cx="682448" cy="792986"/>
              </a:xfrm>
              <a:prstGeom prst="parallelogram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MY"/>
              </a:p>
            </p:txBody>
          </p:sp>
          <p:sp>
            <p:nvSpPr>
              <p:cNvPr id="81" name="Parallelogram 80"/>
              <p:cNvSpPr/>
              <p:nvPr/>
            </p:nvSpPr>
            <p:spPr>
              <a:xfrm>
                <a:off x="1907704" y="2276872"/>
                <a:ext cx="682448" cy="792986"/>
              </a:xfrm>
              <a:prstGeom prst="parallelogram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MY"/>
              </a:p>
            </p:txBody>
          </p:sp>
          <p:sp>
            <p:nvSpPr>
              <p:cNvPr id="82" name="Parallelogram 81"/>
              <p:cNvSpPr/>
              <p:nvPr/>
            </p:nvSpPr>
            <p:spPr>
              <a:xfrm>
                <a:off x="751383" y="2275974"/>
                <a:ext cx="682448" cy="792986"/>
              </a:xfrm>
              <a:prstGeom prst="parallelogram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MY"/>
              </a:p>
            </p:txBody>
          </p:sp>
          <p:sp>
            <p:nvSpPr>
              <p:cNvPr id="83" name="Text Box 1"/>
              <p:cNvSpPr txBox="1">
                <a:spLocks noChangeArrowheads="1"/>
              </p:cNvSpPr>
              <p:nvPr/>
            </p:nvSpPr>
            <p:spPr bwMode="auto">
              <a:xfrm>
                <a:off x="732332" y="2420888"/>
                <a:ext cx="1803700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800" b="1" i="1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Book Antiqua" pitchFamily="18" charset="0"/>
                    <a:ea typeface="Calibri" pitchFamily="34" charset="0"/>
                    <a:cs typeface="Times New Roman" pitchFamily="18" charset="0"/>
                  </a:rPr>
                  <a:t>Z H C</a:t>
                </a:r>
                <a:endPara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5460152" y="3406764"/>
              <a:ext cx="25082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i="1" dirty="0" smtClean="0">
                  <a:solidFill>
                    <a:srgbClr val="FF0000"/>
                  </a:solidFill>
                  <a:latin typeface="Baskerville Old Face" panose="02020602080505020303" pitchFamily="18" charset="0"/>
                </a:rPr>
                <a:t>Z. HASHIM &amp; CO</a:t>
              </a:r>
              <a:endParaRPr lang="en-MY" sz="2200" b="1" i="1" dirty="0">
                <a:solidFill>
                  <a:srgbClr val="FF0000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448122" y="3661769"/>
              <a:ext cx="2508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latin typeface="Baskerville Old Face" panose="02020602080505020303" pitchFamily="18" charset="0"/>
                </a:rPr>
                <a:t>Advocates . Solicitors .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Syariah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Counsel</a:t>
              </a:r>
              <a:endParaRPr lang="en-MY" sz="1100" b="1" i="1" dirty="0">
                <a:latin typeface="Baskerville Old Face" panose="02020602080505020303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447374" y="3805785"/>
              <a:ext cx="2508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latin typeface="Baskerville Old Face" panose="02020602080505020303" pitchFamily="18" charset="0"/>
                </a:rPr>
                <a:t>V e r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t  a s   V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n c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t   O m n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a</a:t>
              </a:r>
              <a:endParaRPr lang="en-MY" sz="1100" b="1" i="1" dirty="0">
                <a:latin typeface="Baskerville Old Face" panose="02020602080505020303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937588" y="260648"/>
            <a:ext cx="1098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ZM </a:t>
            </a:r>
            <a:r>
              <a:rPr lang="en-US" dirty="0"/>
              <a:t>3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7094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8162"/>
            <a:ext cx="9144000" cy="51409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37588" y="260648"/>
            <a:ext cx="1098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Intan</a:t>
            </a:r>
            <a:r>
              <a:rPr lang="en-US" dirty="0" smtClean="0"/>
              <a:t> 2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03988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9" name="Group 2058"/>
          <p:cNvGrpSpPr/>
          <p:nvPr/>
        </p:nvGrpSpPr>
        <p:grpSpPr>
          <a:xfrm>
            <a:off x="2915816" y="2368622"/>
            <a:ext cx="2896692" cy="1924474"/>
            <a:chOff x="683568" y="228600"/>
            <a:chExt cx="2896692" cy="1924474"/>
          </a:xfrm>
        </p:grpSpPr>
        <p:grpSp>
          <p:nvGrpSpPr>
            <p:cNvPr id="2056" name="Group 2055"/>
            <p:cNvGrpSpPr/>
            <p:nvPr/>
          </p:nvGrpSpPr>
          <p:grpSpPr>
            <a:xfrm>
              <a:off x="683568" y="228600"/>
              <a:ext cx="2822270" cy="1400175"/>
              <a:chOff x="395536" y="3743"/>
              <a:chExt cx="5173278" cy="261611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395536" y="3743"/>
                <a:ext cx="2640344" cy="2616115"/>
                <a:chOff x="-315721" y="22777"/>
                <a:chExt cx="2640344" cy="2616115"/>
              </a:xfrm>
            </p:grpSpPr>
            <p:sp>
              <p:nvSpPr>
                <p:cNvPr id="4" name="Right Triangle 3"/>
                <p:cNvSpPr/>
                <p:nvPr/>
              </p:nvSpPr>
              <p:spPr>
                <a:xfrm rot="8099498">
                  <a:off x="447867" y="1550819"/>
                  <a:ext cx="1087120" cy="1089025"/>
                </a:xfrm>
                <a:prstGeom prst="rt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MY"/>
                </a:p>
              </p:txBody>
            </p:sp>
            <p:sp>
              <p:nvSpPr>
                <p:cNvPr id="6" name="Right Triangle 5"/>
                <p:cNvSpPr/>
                <p:nvPr/>
              </p:nvSpPr>
              <p:spPr>
                <a:xfrm rot="13530019">
                  <a:off x="-314768" y="779843"/>
                  <a:ext cx="1087120" cy="1089025"/>
                </a:xfrm>
                <a:prstGeom prst="rt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MY"/>
                </a:p>
              </p:txBody>
            </p:sp>
            <p:sp>
              <p:nvSpPr>
                <p:cNvPr id="8" name="Right Triangle 7"/>
                <p:cNvSpPr/>
                <p:nvPr/>
              </p:nvSpPr>
              <p:spPr>
                <a:xfrm rot="2730868">
                  <a:off x="1228333" y="780834"/>
                  <a:ext cx="1083736" cy="1108845"/>
                </a:xfrm>
                <a:prstGeom prst="rtTriangl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MY"/>
                </a:p>
              </p:txBody>
            </p:sp>
            <p:sp>
              <p:nvSpPr>
                <p:cNvPr id="9" name="Right Triangle 8"/>
                <p:cNvSpPr/>
                <p:nvPr/>
              </p:nvSpPr>
              <p:spPr>
                <a:xfrm rot="18924292">
                  <a:off x="456972" y="22777"/>
                  <a:ext cx="1087120" cy="1089025"/>
                </a:xfrm>
                <a:prstGeom prst="rt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MY"/>
                </a:p>
              </p:txBody>
            </p:sp>
          </p:grpSp>
          <p:sp>
            <p:nvSpPr>
              <p:cNvPr id="11" name="Flowchart: Process 10"/>
              <p:cNvSpPr/>
              <p:nvPr/>
            </p:nvSpPr>
            <p:spPr>
              <a:xfrm>
                <a:off x="2483768" y="541139"/>
                <a:ext cx="760255" cy="1533531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  <p:sp>
            <p:nvSpPr>
              <p:cNvPr id="12" name="Flowchart: Process 11"/>
              <p:cNvSpPr/>
              <p:nvPr/>
            </p:nvSpPr>
            <p:spPr>
              <a:xfrm>
                <a:off x="3244023" y="546367"/>
                <a:ext cx="760255" cy="1533531"/>
              </a:xfrm>
              <a:prstGeom prst="flowChartProcess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  <p:sp>
            <p:nvSpPr>
              <p:cNvPr id="25" name="Flowchart: Process 24"/>
              <p:cNvSpPr/>
              <p:nvPr/>
            </p:nvSpPr>
            <p:spPr>
              <a:xfrm>
                <a:off x="4004280" y="846238"/>
                <a:ext cx="1541924" cy="300737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  <p:sp>
            <p:nvSpPr>
              <p:cNvPr id="26" name="Flowchart: Process 25"/>
              <p:cNvSpPr/>
              <p:nvPr/>
            </p:nvSpPr>
            <p:spPr>
              <a:xfrm>
                <a:off x="4024511" y="1154952"/>
                <a:ext cx="1521693" cy="300738"/>
              </a:xfrm>
              <a:prstGeom prst="flowChartProcess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  <p:sp>
            <p:nvSpPr>
              <p:cNvPr id="27" name="Flowchart: Process 26"/>
              <p:cNvSpPr/>
              <p:nvPr/>
            </p:nvSpPr>
            <p:spPr>
              <a:xfrm>
                <a:off x="4004280" y="1467247"/>
                <a:ext cx="1538949" cy="311914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  <p:sp>
            <p:nvSpPr>
              <p:cNvPr id="13" name="Flowchart: Process 12"/>
              <p:cNvSpPr/>
              <p:nvPr/>
            </p:nvSpPr>
            <p:spPr>
              <a:xfrm>
                <a:off x="4004280" y="528601"/>
                <a:ext cx="1564534" cy="317635"/>
              </a:xfrm>
              <a:prstGeom prst="flowChartProcess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  <p:sp>
            <p:nvSpPr>
              <p:cNvPr id="28" name="Flowchart: Process 27"/>
              <p:cNvSpPr/>
              <p:nvPr/>
            </p:nvSpPr>
            <p:spPr>
              <a:xfrm>
                <a:off x="4004278" y="1779161"/>
                <a:ext cx="1564536" cy="319649"/>
              </a:xfrm>
              <a:prstGeom prst="flowChartProcess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</p:grpSp>
        <p:grpSp>
          <p:nvGrpSpPr>
            <p:cNvPr id="2058" name="Group 2057"/>
            <p:cNvGrpSpPr/>
            <p:nvPr/>
          </p:nvGrpSpPr>
          <p:grpSpPr>
            <a:xfrm>
              <a:off x="846370" y="1288216"/>
              <a:ext cx="2733890" cy="864858"/>
              <a:chOff x="846370" y="1288216"/>
              <a:chExt cx="2733890" cy="864858"/>
            </a:xfrm>
          </p:grpSpPr>
          <p:sp>
            <p:nvSpPr>
              <p:cNvPr id="2057" name="TextBox 2056"/>
              <p:cNvSpPr txBox="1"/>
              <p:nvPr/>
            </p:nvSpPr>
            <p:spPr>
              <a:xfrm>
                <a:off x="846370" y="1288216"/>
                <a:ext cx="27338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 smtClean="0">
                    <a:solidFill>
                      <a:srgbClr val="FF0000"/>
                    </a:solidFill>
                    <a:latin typeface="Baskerville Old Face" panose="02020602080505020303" pitchFamily="18" charset="0"/>
                  </a:rPr>
                  <a:t>Z. HASHIM &amp; CO</a:t>
                </a:r>
                <a:endParaRPr lang="en-MY" sz="2800" b="1" dirty="0">
                  <a:solidFill>
                    <a:srgbClr val="FF0000"/>
                  </a:solidFill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846370" y="1675440"/>
                <a:ext cx="26455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Baskerville Old Face" panose="02020602080505020303" pitchFamily="18" charset="0"/>
                  </a:rPr>
                  <a:t>Advocates . Solicitors . </a:t>
                </a:r>
                <a:r>
                  <a:rPr lang="en-US" sz="1200" b="1" dirty="0" err="1" smtClean="0">
                    <a:latin typeface="Baskerville Old Face" panose="02020602080505020303" pitchFamily="18" charset="0"/>
                  </a:rPr>
                  <a:t>Syariah</a:t>
                </a:r>
                <a:r>
                  <a:rPr lang="en-US" sz="1200" b="1" dirty="0" smtClean="0">
                    <a:latin typeface="Baskerville Old Face" panose="02020602080505020303" pitchFamily="18" charset="0"/>
                  </a:rPr>
                  <a:t> Counsel</a:t>
                </a:r>
                <a:endParaRPr lang="en-MY" sz="1200" b="1" dirty="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991056" y="1891464"/>
                <a:ext cx="25082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Baskerville Old Face" panose="02020602080505020303" pitchFamily="18" charset="0"/>
                  </a:rPr>
                  <a:t>V e r </a:t>
                </a:r>
                <a:r>
                  <a:rPr lang="en-US" sz="1100" b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dirty="0" smtClean="0">
                    <a:latin typeface="Baskerville Old Face" panose="02020602080505020303" pitchFamily="18" charset="0"/>
                  </a:rPr>
                  <a:t> t  a s   V </a:t>
                </a:r>
                <a:r>
                  <a:rPr lang="en-US" sz="1100" b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dirty="0" smtClean="0">
                    <a:latin typeface="Baskerville Old Face" panose="02020602080505020303" pitchFamily="18" charset="0"/>
                  </a:rPr>
                  <a:t> n c </a:t>
                </a:r>
                <a:r>
                  <a:rPr lang="en-US" sz="1100" b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dirty="0" smtClean="0">
                    <a:latin typeface="Baskerville Old Face" panose="02020602080505020303" pitchFamily="18" charset="0"/>
                  </a:rPr>
                  <a:t> t   O m n </a:t>
                </a:r>
                <a:r>
                  <a:rPr lang="en-US" sz="1100" b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dirty="0" smtClean="0">
                    <a:latin typeface="Baskerville Old Face" panose="02020602080505020303" pitchFamily="18" charset="0"/>
                  </a:rPr>
                  <a:t> a</a:t>
                </a:r>
                <a:endParaRPr lang="en-MY" sz="1100" b="1" dirty="0">
                  <a:latin typeface="Baskerville Old Face" panose="02020602080505020303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47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2" name="Group 2061"/>
          <p:cNvGrpSpPr/>
          <p:nvPr/>
        </p:nvGrpSpPr>
        <p:grpSpPr>
          <a:xfrm>
            <a:off x="2987824" y="2492896"/>
            <a:ext cx="2521028" cy="1398282"/>
            <a:chOff x="5447374" y="2669113"/>
            <a:chExt cx="2521028" cy="1398282"/>
          </a:xfrm>
        </p:grpSpPr>
        <p:grpSp>
          <p:nvGrpSpPr>
            <p:cNvPr id="2055" name="Group 2054"/>
            <p:cNvGrpSpPr/>
            <p:nvPr/>
          </p:nvGrpSpPr>
          <p:grpSpPr>
            <a:xfrm>
              <a:off x="5868144" y="2669113"/>
              <a:ext cx="1857820" cy="975911"/>
              <a:chOff x="732332" y="2275974"/>
              <a:chExt cx="1857820" cy="975911"/>
            </a:xfrm>
          </p:grpSpPr>
          <p:sp>
            <p:nvSpPr>
              <p:cNvPr id="46" name="Parallelogram 45"/>
              <p:cNvSpPr/>
              <p:nvPr/>
            </p:nvSpPr>
            <p:spPr>
              <a:xfrm>
                <a:off x="1331640" y="2276872"/>
                <a:ext cx="682448" cy="792986"/>
              </a:xfrm>
              <a:prstGeom prst="parallelogram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MY"/>
              </a:p>
            </p:txBody>
          </p:sp>
          <p:sp>
            <p:nvSpPr>
              <p:cNvPr id="47" name="Parallelogram 46"/>
              <p:cNvSpPr/>
              <p:nvPr/>
            </p:nvSpPr>
            <p:spPr>
              <a:xfrm>
                <a:off x="1907704" y="2276872"/>
                <a:ext cx="682448" cy="792986"/>
              </a:xfrm>
              <a:prstGeom prst="parallelogram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MY"/>
              </a:p>
            </p:txBody>
          </p:sp>
          <p:sp>
            <p:nvSpPr>
              <p:cNvPr id="32" name="Parallelogram 31"/>
              <p:cNvSpPr/>
              <p:nvPr/>
            </p:nvSpPr>
            <p:spPr>
              <a:xfrm>
                <a:off x="751383" y="2275974"/>
                <a:ext cx="682448" cy="792986"/>
              </a:xfrm>
              <a:prstGeom prst="parallelogram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MY"/>
              </a:p>
            </p:txBody>
          </p:sp>
          <p:sp>
            <p:nvSpPr>
              <p:cNvPr id="29" name="Text Box 1"/>
              <p:cNvSpPr txBox="1">
                <a:spLocks noChangeArrowheads="1"/>
              </p:cNvSpPr>
              <p:nvPr/>
            </p:nvSpPr>
            <p:spPr bwMode="auto">
              <a:xfrm>
                <a:off x="732332" y="2420888"/>
                <a:ext cx="1803700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800" b="1" i="1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Book Antiqua" pitchFamily="18" charset="0"/>
                    <a:ea typeface="Calibri" pitchFamily="34" charset="0"/>
                    <a:cs typeface="Times New Roman" pitchFamily="18" charset="0"/>
                  </a:rPr>
                  <a:t>Z H C</a:t>
                </a:r>
                <a:endPara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5460152" y="3406764"/>
              <a:ext cx="25082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i="1" dirty="0" smtClean="0">
                  <a:solidFill>
                    <a:srgbClr val="FF0000"/>
                  </a:solidFill>
                  <a:latin typeface="Baskerville Old Face" panose="02020602080505020303" pitchFamily="18" charset="0"/>
                </a:rPr>
                <a:t>Z. HASHIM &amp; CO</a:t>
              </a:r>
              <a:endParaRPr lang="en-MY" sz="2200" b="1" i="1" dirty="0">
                <a:solidFill>
                  <a:srgbClr val="FF0000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448122" y="3661769"/>
              <a:ext cx="2508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latin typeface="Baskerville Old Face" panose="02020602080505020303" pitchFamily="18" charset="0"/>
                </a:rPr>
                <a:t>Advocates . Solicitors .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Syariah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Counsel</a:t>
              </a:r>
              <a:endParaRPr lang="en-MY" sz="1100" b="1" i="1" dirty="0">
                <a:latin typeface="Baskerville Old Face" panose="02020602080505020303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447374" y="3805785"/>
              <a:ext cx="2508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latin typeface="Baskerville Old Face" panose="02020602080505020303" pitchFamily="18" charset="0"/>
                </a:rPr>
                <a:t>V e r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t  a s   V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n c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t   O m n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a</a:t>
              </a:r>
              <a:endParaRPr lang="en-MY" sz="1100" b="1" i="1" dirty="0">
                <a:latin typeface="Baskerville Old Face" panose="020206020805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49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47864" y="2276872"/>
            <a:ext cx="2521028" cy="1870538"/>
            <a:chOff x="5855366" y="132491"/>
            <a:chExt cx="2521028" cy="1870538"/>
          </a:xfrm>
        </p:grpSpPr>
        <p:grpSp>
          <p:nvGrpSpPr>
            <p:cNvPr id="2054" name="Group 2053"/>
            <p:cNvGrpSpPr/>
            <p:nvPr/>
          </p:nvGrpSpPr>
          <p:grpSpPr>
            <a:xfrm>
              <a:off x="6703428" y="132491"/>
              <a:ext cx="1001793" cy="1209907"/>
              <a:chOff x="3036206" y="2294287"/>
              <a:chExt cx="1001793" cy="1209907"/>
            </a:xfrm>
          </p:grpSpPr>
          <p:sp>
            <p:nvSpPr>
              <p:cNvPr id="34" name="Parallelogram 33"/>
              <p:cNvSpPr/>
              <p:nvPr/>
            </p:nvSpPr>
            <p:spPr>
              <a:xfrm rot="310357">
                <a:off x="3036206" y="2294287"/>
                <a:ext cx="440990" cy="1209906"/>
              </a:xfrm>
              <a:prstGeom prst="parallelogram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MY"/>
              </a:p>
            </p:txBody>
          </p:sp>
          <p:sp>
            <p:nvSpPr>
              <p:cNvPr id="35" name="Parallelogram 34"/>
              <p:cNvSpPr/>
              <p:nvPr/>
            </p:nvSpPr>
            <p:spPr>
              <a:xfrm rot="310357">
                <a:off x="3509645" y="2294288"/>
                <a:ext cx="440990" cy="1209906"/>
              </a:xfrm>
              <a:prstGeom prst="parallelogram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MY"/>
              </a:p>
            </p:txBody>
          </p:sp>
          <p:sp>
            <p:nvSpPr>
              <p:cNvPr id="2048" name="Text Box 9"/>
              <p:cNvSpPr txBox="1">
                <a:spLocks noChangeArrowheads="1"/>
              </p:cNvSpPr>
              <p:nvPr/>
            </p:nvSpPr>
            <p:spPr bwMode="auto">
              <a:xfrm rot="316495">
                <a:off x="3148012" y="2361013"/>
                <a:ext cx="889987" cy="101566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0" b="1" i="1" u="none" strike="noStrike" cap="none" normalizeH="0" baseline="0" dirty="0" smtClean="0">
                    <a:ln>
                      <a:noFill/>
                    </a:ln>
                    <a:solidFill>
                      <a:srgbClr val="CC0000"/>
                    </a:solidFill>
                    <a:effectLst/>
                    <a:latin typeface="Book Antiqua" pitchFamily="18" charset="0"/>
                    <a:ea typeface="Calibri" pitchFamily="34" charset="0"/>
                    <a:cs typeface="Times New Roman" pitchFamily="18" charset="0"/>
                  </a:rPr>
                  <a:t>Z </a:t>
                </a:r>
                <a:endParaRPr kumimoji="0" lang="en-US" altLang="en-US" sz="6000" b="0" i="0" u="none" strike="noStrike" cap="none" normalizeH="0" baseline="0" dirty="0" smtClean="0">
                  <a:ln>
                    <a:noFill/>
                  </a:ln>
                  <a:solidFill>
                    <a:srgbClr val="CC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5868144" y="1342398"/>
              <a:ext cx="25082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i="1" dirty="0" smtClean="0">
                  <a:solidFill>
                    <a:srgbClr val="FF0000"/>
                  </a:solidFill>
                  <a:latin typeface="Baskerville Old Face" panose="02020602080505020303" pitchFamily="18" charset="0"/>
                </a:rPr>
                <a:t>Z. HASHIM &amp; CO</a:t>
              </a:r>
              <a:endParaRPr lang="en-MY" sz="2200" b="1" i="1" dirty="0">
                <a:solidFill>
                  <a:srgbClr val="FF0000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856114" y="1597403"/>
              <a:ext cx="2508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latin typeface="Baskerville Old Face" panose="02020602080505020303" pitchFamily="18" charset="0"/>
                </a:rPr>
                <a:t>Advocates . Solicitors .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Syariah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Counsel</a:t>
              </a:r>
              <a:endParaRPr lang="en-MY" sz="1100" b="1" i="1" dirty="0">
                <a:latin typeface="Baskerville Old Face" panose="02020602080505020303" pitchFamily="18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855366" y="1741419"/>
              <a:ext cx="2508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latin typeface="Baskerville Old Face" panose="02020602080505020303" pitchFamily="18" charset="0"/>
                </a:rPr>
                <a:t>V e r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t  a s   V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n c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t   O m n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a</a:t>
              </a:r>
              <a:endParaRPr lang="en-MY" sz="1100" b="1" i="1" dirty="0">
                <a:latin typeface="Baskerville Old Face" panose="020206020805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515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907774" y="2865324"/>
            <a:ext cx="2521028" cy="660631"/>
            <a:chOff x="1559779" y="1052736"/>
            <a:chExt cx="2521028" cy="660631"/>
          </a:xfrm>
        </p:grpSpPr>
        <p:sp>
          <p:nvSpPr>
            <p:cNvPr id="64" name="TextBox 63"/>
            <p:cNvSpPr txBox="1"/>
            <p:nvPr/>
          </p:nvSpPr>
          <p:spPr>
            <a:xfrm>
              <a:off x="1572557" y="1052736"/>
              <a:ext cx="25082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i="1" dirty="0" smtClean="0">
                  <a:solidFill>
                    <a:srgbClr val="FF0000"/>
                  </a:solidFill>
                  <a:latin typeface="Baskerville Old Face" panose="02020602080505020303" pitchFamily="18" charset="0"/>
                </a:rPr>
                <a:t>Z. HASHIM &amp; CO</a:t>
              </a:r>
              <a:endParaRPr lang="en-MY" sz="2200" b="1" i="1" dirty="0">
                <a:solidFill>
                  <a:srgbClr val="FF0000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60527" y="1307741"/>
              <a:ext cx="2508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latin typeface="Baskerville Old Face" panose="02020602080505020303" pitchFamily="18" charset="0"/>
                </a:rPr>
                <a:t>Advocates . Solicitors .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Syariah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Counsel</a:t>
              </a:r>
              <a:endParaRPr lang="en-MY" sz="1100" b="1" i="1" dirty="0">
                <a:latin typeface="Baskerville Old Face" panose="02020602080505020303" pitchFamily="18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59779" y="1451757"/>
              <a:ext cx="2508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latin typeface="Baskerville Old Face" panose="02020602080505020303" pitchFamily="18" charset="0"/>
                </a:rPr>
                <a:t>V e r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t  a s   V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n c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t   O m n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a</a:t>
              </a:r>
              <a:endParaRPr lang="en-MY" sz="1100" b="1" i="1" dirty="0">
                <a:latin typeface="Baskerville Old Face" panose="02020602080505020303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3117015" y="2632046"/>
            <a:ext cx="1001793" cy="1209907"/>
            <a:chOff x="3036206" y="2294287"/>
            <a:chExt cx="1001793" cy="1209907"/>
          </a:xfrm>
        </p:grpSpPr>
        <p:sp>
          <p:nvSpPr>
            <p:cNvPr id="84" name="Parallelogram 83"/>
            <p:cNvSpPr/>
            <p:nvPr/>
          </p:nvSpPr>
          <p:spPr>
            <a:xfrm rot="310357">
              <a:off x="3036206" y="2294287"/>
              <a:ext cx="440990" cy="1209906"/>
            </a:xfrm>
            <a:prstGeom prst="parallelogram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MY"/>
            </a:p>
          </p:txBody>
        </p:sp>
        <p:sp>
          <p:nvSpPr>
            <p:cNvPr id="85" name="Parallelogram 84"/>
            <p:cNvSpPr/>
            <p:nvPr/>
          </p:nvSpPr>
          <p:spPr>
            <a:xfrm rot="310357">
              <a:off x="3509645" y="2294288"/>
              <a:ext cx="440990" cy="1209906"/>
            </a:xfrm>
            <a:prstGeom prst="parallelogram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MY"/>
            </a:p>
          </p:txBody>
        </p:sp>
        <p:sp>
          <p:nvSpPr>
            <p:cNvPr id="86" name="Text Box 9"/>
            <p:cNvSpPr txBox="1">
              <a:spLocks noChangeArrowheads="1"/>
            </p:cNvSpPr>
            <p:nvPr/>
          </p:nvSpPr>
          <p:spPr bwMode="auto">
            <a:xfrm rot="316495">
              <a:off x="3148012" y="2361013"/>
              <a:ext cx="889987" cy="101566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0" b="1" i="1" u="none" strike="noStrike" cap="none" normalizeH="0" baseline="0" dirty="0" smtClean="0">
                  <a:ln>
                    <a:noFill/>
                  </a:ln>
                  <a:solidFill>
                    <a:srgbClr val="CC0000"/>
                  </a:solidFill>
                  <a:effectLst/>
                  <a:latin typeface="Book Antiqua" pitchFamily="18" charset="0"/>
                  <a:ea typeface="Calibri" pitchFamily="34" charset="0"/>
                  <a:cs typeface="Times New Roman" pitchFamily="18" charset="0"/>
                </a:rPr>
                <a:t>Z 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271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907774" y="2865324"/>
            <a:ext cx="2521028" cy="660631"/>
            <a:chOff x="1559779" y="1052736"/>
            <a:chExt cx="2521028" cy="660631"/>
          </a:xfrm>
        </p:grpSpPr>
        <p:sp>
          <p:nvSpPr>
            <p:cNvPr id="64" name="TextBox 63"/>
            <p:cNvSpPr txBox="1"/>
            <p:nvPr/>
          </p:nvSpPr>
          <p:spPr>
            <a:xfrm>
              <a:off x="1572557" y="1052736"/>
              <a:ext cx="25082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i="1" dirty="0" smtClean="0">
                  <a:solidFill>
                    <a:srgbClr val="FF0000"/>
                  </a:solidFill>
                  <a:latin typeface="Baskerville Old Face" panose="02020602080505020303" pitchFamily="18" charset="0"/>
                </a:rPr>
                <a:t>Z. HASHIM &amp; CO</a:t>
              </a:r>
              <a:endParaRPr lang="en-MY" sz="2200" b="1" i="1" dirty="0">
                <a:solidFill>
                  <a:srgbClr val="FF0000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60527" y="1307741"/>
              <a:ext cx="2508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latin typeface="Baskerville Old Face" panose="02020602080505020303" pitchFamily="18" charset="0"/>
                </a:rPr>
                <a:t>Advocates . Solicitors .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Syariah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Counsel</a:t>
              </a:r>
              <a:endParaRPr lang="en-MY" sz="1100" b="1" i="1" dirty="0">
                <a:latin typeface="Baskerville Old Face" panose="02020602080505020303" pitchFamily="18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59779" y="1451757"/>
              <a:ext cx="2508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>
                  <a:latin typeface="Baskerville Old Face" panose="02020602080505020303" pitchFamily="18" charset="0"/>
                </a:rPr>
                <a:t>V e r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t  a s   V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n c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t   O m n </a:t>
              </a:r>
              <a:r>
                <a:rPr lang="en-US" sz="1100" b="1" i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1100" b="1" i="1" dirty="0" smtClean="0">
                  <a:latin typeface="Baskerville Old Face" panose="02020602080505020303" pitchFamily="18" charset="0"/>
                </a:rPr>
                <a:t> a</a:t>
              </a:r>
              <a:endParaRPr lang="en-MY" sz="1100" b="1" i="1" dirty="0">
                <a:latin typeface="Baskerville Old Face" panose="02020602080505020303" pitchFamily="18" charset="0"/>
              </a:endParaRPr>
            </a:p>
          </p:txBody>
        </p:sp>
      </p:grpSp>
      <p:sp>
        <p:nvSpPr>
          <p:cNvPr id="2" name="Moon 1"/>
          <p:cNvSpPr/>
          <p:nvPr/>
        </p:nvSpPr>
        <p:spPr>
          <a:xfrm rot="1378736">
            <a:off x="2681577" y="2185349"/>
            <a:ext cx="969316" cy="1790835"/>
          </a:xfrm>
          <a:prstGeom prst="moon">
            <a:avLst>
              <a:gd name="adj" fmla="val 21088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grpSp>
        <p:nvGrpSpPr>
          <p:cNvPr id="74" name="Group 73"/>
          <p:cNvGrpSpPr/>
          <p:nvPr/>
        </p:nvGrpSpPr>
        <p:grpSpPr>
          <a:xfrm>
            <a:off x="3111262" y="2632044"/>
            <a:ext cx="1001793" cy="1209907"/>
            <a:chOff x="3036206" y="2294287"/>
            <a:chExt cx="1001793" cy="1209907"/>
          </a:xfrm>
        </p:grpSpPr>
        <p:sp>
          <p:nvSpPr>
            <p:cNvPr id="84" name="Parallelogram 83"/>
            <p:cNvSpPr/>
            <p:nvPr/>
          </p:nvSpPr>
          <p:spPr>
            <a:xfrm rot="310357">
              <a:off x="3036206" y="2294287"/>
              <a:ext cx="440990" cy="1209906"/>
            </a:xfrm>
            <a:prstGeom prst="parallelogram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MY"/>
            </a:p>
          </p:txBody>
        </p:sp>
        <p:sp>
          <p:nvSpPr>
            <p:cNvPr id="85" name="Parallelogram 84"/>
            <p:cNvSpPr/>
            <p:nvPr/>
          </p:nvSpPr>
          <p:spPr>
            <a:xfrm rot="310357">
              <a:off x="3509645" y="2294288"/>
              <a:ext cx="440990" cy="1209906"/>
            </a:xfrm>
            <a:prstGeom prst="parallelogram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MY"/>
            </a:p>
          </p:txBody>
        </p:sp>
        <p:sp>
          <p:nvSpPr>
            <p:cNvPr id="86" name="Text Box 9"/>
            <p:cNvSpPr txBox="1">
              <a:spLocks noChangeArrowheads="1"/>
            </p:cNvSpPr>
            <p:nvPr/>
          </p:nvSpPr>
          <p:spPr bwMode="auto">
            <a:xfrm rot="316495">
              <a:off x="3148012" y="2361013"/>
              <a:ext cx="889987" cy="101566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0" b="1" i="1" u="none" strike="noStrike" cap="none" normalizeH="0" baseline="0" dirty="0" smtClean="0">
                  <a:ln>
                    <a:noFill/>
                  </a:ln>
                  <a:solidFill>
                    <a:srgbClr val="CC0000"/>
                  </a:solidFill>
                  <a:effectLst/>
                  <a:latin typeface="Book Antiqua" pitchFamily="18" charset="0"/>
                  <a:ea typeface="Calibri" pitchFamily="34" charset="0"/>
                  <a:cs typeface="Times New Roman" pitchFamily="18" charset="0"/>
                </a:rPr>
                <a:t>Z 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88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635148" y="2348880"/>
            <a:ext cx="2521028" cy="1776686"/>
            <a:chOff x="-136564" y="4892674"/>
            <a:chExt cx="2521028" cy="1776686"/>
          </a:xfrm>
        </p:grpSpPr>
        <p:grpSp>
          <p:nvGrpSpPr>
            <p:cNvPr id="4" name="Group 3"/>
            <p:cNvGrpSpPr/>
            <p:nvPr/>
          </p:nvGrpSpPr>
          <p:grpSpPr>
            <a:xfrm rot="19222101">
              <a:off x="620033" y="4892674"/>
              <a:ext cx="971660" cy="1052244"/>
              <a:chOff x="1263653" y="3201072"/>
              <a:chExt cx="971660" cy="1052244"/>
            </a:xfrm>
          </p:grpSpPr>
          <p:sp>
            <p:nvSpPr>
              <p:cNvPr id="15" name="Diagonal Stripe 14"/>
              <p:cNvSpPr/>
              <p:nvPr/>
            </p:nvSpPr>
            <p:spPr>
              <a:xfrm>
                <a:off x="1263653" y="3205426"/>
                <a:ext cx="802001" cy="936104"/>
              </a:xfrm>
              <a:prstGeom prst="diagStrip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Diagonal Stripe 88"/>
              <p:cNvSpPr/>
              <p:nvPr/>
            </p:nvSpPr>
            <p:spPr>
              <a:xfrm rot="10800000">
                <a:off x="1433312" y="3317212"/>
                <a:ext cx="802001" cy="936104"/>
              </a:xfrm>
              <a:prstGeom prst="diagStrip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Text Box 9"/>
              <p:cNvSpPr txBox="1">
                <a:spLocks noChangeArrowheads="1"/>
              </p:cNvSpPr>
              <p:nvPr/>
            </p:nvSpPr>
            <p:spPr bwMode="auto">
              <a:xfrm rot="2377899">
                <a:off x="1371295" y="3201072"/>
                <a:ext cx="802001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0" b="1" i="1" u="none" strike="noStrike" cap="none" normalizeH="0" baseline="0" dirty="0" smtClean="0">
                    <a:ln>
                      <a:noFill/>
                    </a:ln>
                    <a:solidFill>
                      <a:srgbClr val="CC0000"/>
                    </a:solidFill>
                    <a:effectLst/>
                    <a:latin typeface="Book Antiqua" pitchFamily="18" charset="0"/>
                    <a:ea typeface="Calibri" pitchFamily="34" charset="0"/>
                    <a:cs typeface="Times New Roman" pitchFamily="18" charset="0"/>
                  </a:rPr>
                  <a:t>Z </a:t>
                </a:r>
                <a:endParaRPr kumimoji="0" lang="en-US" altLang="en-US" sz="6000" b="0" i="0" u="none" strike="noStrike" cap="none" normalizeH="0" baseline="0" dirty="0" smtClean="0">
                  <a:ln>
                    <a:noFill/>
                  </a:ln>
                  <a:solidFill>
                    <a:srgbClr val="CC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-136564" y="6008729"/>
              <a:ext cx="2521028" cy="660631"/>
              <a:chOff x="1559779" y="1052736"/>
              <a:chExt cx="2521028" cy="660631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1572557" y="1052736"/>
                <a:ext cx="250825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i="1" dirty="0" smtClean="0">
                    <a:solidFill>
                      <a:srgbClr val="FF0000"/>
                    </a:solidFill>
                    <a:latin typeface="Baskerville Old Face" panose="02020602080505020303" pitchFamily="18" charset="0"/>
                  </a:rPr>
                  <a:t>Z. HASHIM &amp; CO</a:t>
                </a:r>
                <a:endParaRPr lang="en-MY" sz="2200" b="1" i="1" dirty="0">
                  <a:solidFill>
                    <a:srgbClr val="FF0000"/>
                  </a:solidFill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560527" y="1307741"/>
                <a:ext cx="25082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Advocates . Solicitors . </a:t>
                </a:r>
                <a:r>
                  <a:rPr lang="en-US" sz="1100" b="1" i="1" dirty="0" err="1" smtClean="0">
                    <a:latin typeface="Baskerville Old Face" panose="02020602080505020303" pitchFamily="18" charset="0"/>
                  </a:rPr>
                  <a:t>Syariah</a:t>
                </a:r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 Counsel</a:t>
                </a:r>
                <a:endParaRPr lang="en-MY" sz="1100" b="1" i="1" dirty="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559779" y="1451757"/>
                <a:ext cx="25082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V e r </a:t>
                </a:r>
                <a:r>
                  <a:rPr lang="en-US" sz="1100" b="1" i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 t  a s   V </a:t>
                </a:r>
                <a:r>
                  <a:rPr lang="en-US" sz="1100" b="1" i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 n c </a:t>
                </a:r>
                <a:r>
                  <a:rPr lang="en-US" sz="1100" b="1" i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 t   O m n </a:t>
                </a:r>
                <a:r>
                  <a:rPr lang="en-US" sz="1100" b="1" i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 a</a:t>
                </a:r>
                <a:endParaRPr lang="en-MY" sz="1100" b="1" i="1" dirty="0">
                  <a:latin typeface="Baskerville Old Face" panose="02020602080505020303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176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057287" y="2686192"/>
            <a:ext cx="3330461" cy="1118496"/>
            <a:chOff x="594215" y="3037781"/>
            <a:chExt cx="3330461" cy="1118496"/>
          </a:xfrm>
        </p:grpSpPr>
        <p:grpSp>
          <p:nvGrpSpPr>
            <p:cNvPr id="3" name="Group 2"/>
            <p:cNvGrpSpPr/>
            <p:nvPr/>
          </p:nvGrpSpPr>
          <p:grpSpPr>
            <a:xfrm>
              <a:off x="594215" y="3037781"/>
              <a:ext cx="965564" cy="1118496"/>
              <a:chOff x="4718845" y="3201073"/>
              <a:chExt cx="965564" cy="1118496"/>
            </a:xfrm>
          </p:grpSpPr>
          <p:sp>
            <p:nvSpPr>
              <p:cNvPr id="90" name="Diagonal Stripe 89"/>
              <p:cNvSpPr/>
              <p:nvPr/>
            </p:nvSpPr>
            <p:spPr>
              <a:xfrm rot="19305766">
                <a:off x="4718845" y="3205427"/>
                <a:ext cx="802001" cy="936104"/>
              </a:xfrm>
              <a:prstGeom prst="diagStrip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Diagonal Stripe 90"/>
              <p:cNvSpPr/>
              <p:nvPr/>
            </p:nvSpPr>
            <p:spPr>
              <a:xfrm rot="8405718">
                <a:off x="4882408" y="3383465"/>
                <a:ext cx="802001" cy="936104"/>
              </a:xfrm>
              <a:prstGeom prst="diagStrip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Text Box 9"/>
              <p:cNvSpPr txBox="1">
                <a:spLocks noChangeArrowheads="1"/>
              </p:cNvSpPr>
              <p:nvPr/>
            </p:nvSpPr>
            <p:spPr bwMode="auto">
              <a:xfrm>
                <a:off x="4778111" y="3201073"/>
                <a:ext cx="802001" cy="101566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0" b="1" i="1" u="none" strike="noStrike" cap="none" normalizeH="0" baseline="0" dirty="0" smtClean="0">
                    <a:ln>
                      <a:noFill/>
                    </a:ln>
                    <a:solidFill>
                      <a:srgbClr val="CC0000"/>
                    </a:solidFill>
                    <a:effectLst/>
                    <a:latin typeface="Book Antiqua" pitchFamily="18" charset="0"/>
                    <a:ea typeface="Calibri" pitchFamily="34" charset="0"/>
                    <a:cs typeface="Times New Roman" pitchFamily="18" charset="0"/>
                  </a:rPr>
                  <a:t>Z </a:t>
                </a:r>
                <a:endParaRPr kumimoji="0" lang="en-US" altLang="en-US" sz="6000" b="0" i="0" u="none" strike="noStrike" cap="none" normalizeH="0" baseline="0" dirty="0" smtClean="0">
                  <a:ln>
                    <a:noFill/>
                  </a:ln>
                  <a:solidFill>
                    <a:srgbClr val="CC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403648" y="3416441"/>
              <a:ext cx="2521028" cy="660631"/>
              <a:chOff x="1559779" y="1052736"/>
              <a:chExt cx="2521028" cy="66063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572557" y="1052736"/>
                <a:ext cx="250825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i="1" dirty="0" smtClean="0">
                    <a:solidFill>
                      <a:srgbClr val="FF0000"/>
                    </a:solidFill>
                    <a:latin typeface="Baskerville Old Face" panose="02020602080505020303" pitchFamily="18" charset="0"/>
                  </a:rPr>
                  <a:t>Z. HASHIM &amp; CO</a:t>
                </a:r>
                <a:endParaRPr lang="en-MY" sz="2200" b="1" i="1" dirty="0">
                  <a:solidFill>
                    <a:srgbClr val="FF0000"/>
                  </a:solidFill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560527" y="1307741"/>
                <a:ext cx="25082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Advocates . Solicitors . </a:t>
                </a:r>
                <a:r>
                  <a:rPr lang="en-US" sz="1100" b="1" i="1" dirty="0" err="1" smtClean="0">
                    <a:latin typeface="Baskerville Old Face" panose="02020602080505020303" pitchFamily="18" charset="0"/>
                  </a:rPr>
                  <a:t>Syariah</a:t>
                </a:r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 Counsel</a:t>
                </a:r>
                <a:endParaRPr lang="en-MY" sz="1100" b="1" i="1" dirty="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559779" y="1451757"/>
                <a:ext cx="25082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V e r </a:t>
                </a:r>
                <a:r>
                  <a:rPr lang="en-US" sz="1100" b="1" i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 t  a s   V </a:t>
                </a:r>
                <a:r>
                  <a:rPr lang="en-US" sz="1100" b="1" i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 n c </a:t>
                </a:r>
                <a:r>
                  <a:rPr lang="en-US" sz="1100" b="1" i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 t   O m n </a:t>
                </a:r>
                <a:r>
                  <a:rPr lang="en-US" sz="1100" b="1" i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1100" b="1" i="1" dirty="0" smtClean="0">
                    <a:latin typeface="Baskerville Old Face" panose="02020602080505020303" pitchFamily="18" charset="0"/>
                  </a:rPr>
                  <a:t> a</a:t>
                </a:r>
                <a:endParaRPr lang="en-MY" sz="1100" b="1" i="1" dirty="0">
                  <a:latin typeface="Baskerville Old Face" panose="02020602080505020303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763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5432"/>
            <a:ext cx="9093447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32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67544" y="2204864"/>
            <a:ext cx="8572007" cy="2088232"/>
            <a:chOff x="354970" y="3501008"/>
            <a:chExt cx="8572007" cy="2088232"/>
          </a:xfrm>
        </p:grpSpPr>
        <p:sp>
          <p:nvSpPr>
            <p:cNvPr id="97" name="Rectangle 96"/>
            <p:cNvSpPr/>
            <p:nvPr/>
          </p:nvSpPr>
          <p:spPr>
            <a:xfrm>
              <a:off x="1419658" y="4397192"/>
              <a:ext cx="451835" cy="3475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98" name="Parallelogram 97"/>
            <p:cNvSpPr/>
            <p:nvPr/>
          </p:nvSpPr>
          <p:spPr>
            <a:xfrm>
              <a:off x="562414" y="3665614"/>
              <a:ext cx="409186" cy="343225"/>
            </a:xfrm>
            <a:prstGeom prst="parallelogram">
              <a:avLst>
                <a:gd name="adj" fmla="val 58355"/>
              </a:avLst>
            </a:prstGeom>
            <a:solidFill>
              <a:srgbClr val="CC0000"/>
            </a:solidFill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99" name="Parallelogram 98"/>
            <p:cNvSpPr/>
            <p:nvPr/>
          </p:nvSpPr>
          <p:spPr>
            <a:xfrm>
              <a:off x="840648" y="3665614"/>
              <a:ext cx="330646" cy="347500"/>
            </a:xfrm>
            <a:prstGeom prst="parallelogram">
              <a:avLst>
                <a:gd name="adj" fmla="val 63264"/>
              </a:avLst>
            </a:prstGeom>
            <a:solidFill>
              <a:srgbClr val="CC0000"/>
            </a:solidFill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00" name="Parallelogram 99"/>
            <p:cNvSpPr/>
            <p:nvPr/>
          </p:nvSpPr>
          <p:spPr>
            <a:xfrm>
              <a:off x="562414" y="3665614"/>
              <a:ext cx="1002196" cy="1079079"/>
            </a:xfrm>
            <a:prstGeom prst="parallelogram">
              <a:avLst>
                <a:gd name="adj" fmla="val 67417"/>
              </a:avLst>
            </a:prstGeom>
            <a:solidFill>
              <a:srgbClr val="CC0000"/>
            </a:solidFill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01" name="Parallelogram 100"/>
            <p:cNvSpPr/>
            <p:nvPr/>
          </p:nvSpPr>
          <p:spPr>
            <a:xfrm>
              <a:off x="942050" y="4397192"/>
              <a:ext cx="379131" cy="347500"/>
            </a:xfrm>
            <a:prstGeom prst="parallelogram">
              <a:avLst>
                <a:gd name="adj" fmla="val 63264"/>
              </a:avLst>
            </a:prstGeom>
            <a:solidFill>
              <a:srgbClr val="CC0000"/>
            </a:solidFill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44537" y="3501009"/>
              <a:ext cx="1768760" cy="16460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03" name="Rectangle 102"/>
            <p:cNvSpPr/>
            <p:nvPr/>
          </p:nvSpPr>
          <p:spPr>
            <a:xfrm rot="16200000">
              <a:off x="-528734" y="4384712"/>
              <a:ext cx="1956973" cy="18956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544536" y="5293376"/>
              <a:ext cx="1326958" cy="16460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05" name="Parallelogram 104"/>
            <p:cNvSpPr/>
            <p:nvPr/>
          </p:nvSpPr>
          <p:spPr>
            <a:xfrm>
              <a:off x="1177826" y="4397191"/>
              <a:ext cx="483665" cy="347501"/>
            </a:xfrm>
            <a:prstGeom prst="parallelogram">
              <a:avLst>
                <a:gd name="adj" fmla="val 58355"/>
              </a:avLst>
            </a:prstGeom>
            <a:solidFill>
              <a:srgbClr val="CC0000"/>
            </a:solidFill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06" name="Rectangle 105"/>
            <p:cNvSpPr/>
            <p:nvPr/>
          </p:nvSpPr>
          <p:spPr>
            <a:xfrm rot="16200000">
              <a:off x="1256069" y="4832804"/>
              <a:ext cx="1060790" cy="18956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07" name="Rectangle 106"/>
            <p:cNvSpPr/>
            <p:nvPr/>
          </p:nvSpPr>
          <p:spPr>
            <a:xfrm rot="16200000">
              <a:off x="1289574" y="4436185"/>
              <a:ext cx="1836144" cy="2074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881249" y="4872718"/>
              <a:ext cx="242480" cy="1878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267744" y="3501008"/>
              <a:ext cx="6442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 smtClean="0">
                  <a:solidFill>
                    <a:srgbClr val="CC0000"/>
                  </a:solidFill>
                  <a:latin typeface="Baskerville Old Face" panose="02020602080505020303" pitchFamily="18" charset="0"/>
                </a:rPr>
                <a:t>Z. HASHIM &amp; CO</a:t>
              </a:r>
              <a:endParaRPr lang="en-MY" sz="6000" b="1" dirty="0">
                <a:solidFill>
                  <a:srgbClr val="CC0000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051720" y="4230772"/>
              <a:ext cx="687525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 smtClean="0">
                  <a:latin typeface="Baskerville Old Face" panose="02020602080505020303" pitchFamily="18" charset="0"/>
                </a:rPr>
                <a:t>Advocates . Solicitors . </a:t>
              </a:r>
              <a:r>
                <a:rPr lang="en-US" sz="3000" b="1" dirty="0" err="1" smtClean="0">
                  <a:latin typeface="Baskerville Old Face" panose="02020602080505020303" pitchFamily="18" charset="0"/>
                </a:rPr>
                <a:t>Syariah</a:t>
              </a:r>
              <a:r>
                <a:rPr lang="en-US" sz="3000" b="1" dirty="0" smtClean="0">
                  <a:latin typeface="Baskerville Old Face" panose="02020602080505020303" pitchFamily="18" charset="0"/>
                </a:rPr>
                <a:t> Counsel</a:t>
              </a:r>
              <a:endParaRPr lang="en-MY" sz="3000" b="1" dirty="0">
                <a:latin typeface="Baskerville Old Face" panose="02020602080505020303" pitchFamily="18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844556" y="5127575"/>
              <a:ext cx="5543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latin typeface="Baskerville Old Face" panose="02020602080505020303" pitchFamily="18" charset="0"/>
                </a:rPr>
                <a:t>V e r </a:t>
              </a:r>
              <a:r>
                <a:rPr lang="en-US" sz="2400" b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2400" b="1" dirty="0" smtClean="0">
                  <a:latin typeface="Baskerville Old Face" panose="02020602080505020303" pitchFamily="18" charset="0"/>
                </a:rPr>
                <a:t> t  a s   V </a:t>
              </a:r>
              <a:r>
                <a:rPr lang="en-US" sz="2400" b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2400" b="1" dirty="0" smtClean="0">
                  <a:latin typeface="Baskerville Old Face" panose="02020602080505020303" pitchFamily="18" charset="0"/>
                </a:rPr>
                <a:t> n c </a:t>
              </a:r>
              <a:r>
                <a:rPr lang="en-US" sz="2400" b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2400" b="1" dirty="0" smtClean="0">
                  <a:latin typeface="Baskerville Old Face" panose="02020602080505020303" pitchFamily="18" charset="0"/>
                </a:rPr>
                <a:t> t   O m n </a:t>
              </a:r>
              <a:r>
                <a:rPr lang="en-US" sz="2400" b="1" dirty="0" err="1" smtClean="0">
                  <a:latin typeface="Baskerville Old Face" panose="02020602080505020303" pitchFamily="18" charset="0"/>
                </a:rPr>
                <a:t>i</a:t>
              </a:r>
              <a:r>
                <a:rPr lang="en-US" sz="2400" b="1" dirty="0" smtClean="0">
                  <a:latin typeface="Baskerville Old Face" panose="02020602080505020303" pitchFamily="18" charset="0"/>
                </a:rPr>
                <a:t> a</a:t>
              </a:r>
              <a:endParaRPr lang="en-MY" sz="2400" b="1" dirty="0">
                <a:latin typeface="Baskerville Old Face" panose="02020602080505020303" pitchFamily="18" charset="0"/>
              </a:endParaRPr>
            </a:p>
          </p:txBody>
        </p:sp>
        <p:cxnSp>
          <p:nvCxnSpPr>
            <p:cNvPr id="112" name="Straight Connector 111"/>
            <p:cNvCxnSpPr/>
            <p:nvPr/>
          </p:nvCxnSpPr>
          <p:spPr>
            <a:xfrm>
              <a:off x="2987824" y="4895000"/>
              <a:ext cx="5256584" cy="14732"/>
            </a:xfrm>
            <a:prstGeom prst="line">
              <a:avLst/>
            </a:prstGeom>
            <a:ln w="762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2987824" y="5045836"/>
              <a:ext cx="5256584" cy="14732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937588" y="260648"/>
            <a:ext cx="1098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ZH 1</a:t>
            </a:r>
          </a:p>
          <a:p>
            <a:r>
              <a:rPr lang="en-US" dirty="0" smtClean="0"/>
              <a:t>AFT 3</a:t>
            </a:r>
          </a:p>
          <a:p>
            <a:r>
              <a:rPr lang="en-US" dirty="0" smtClean="0"/>
              <a:t>ZM 1</a:t>
            </a:r>
          </a:p>
          <a:p>
            <a:r>
              <a:rPr lang="en-US" dirty="0" smtClean="0"/>
              <a:t>JP 2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2390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3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19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 rot="16200000">
            <a:off x="1914340" y="2751114"/>
            <a:ext cx="1207913" cy="2055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9" name="Rectangle 68"/>
          <p:cNvSpPr/>
          <p:nvPr/>
        </p:nvSpPr>
        <p:spPr>
          <a:xfrm>
            <a:off x="2235596" y="3484950"/>
            <a:ext cx="179913" cy="1744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1" name="TextBox 70"/>
          <p:cNvSpPr txBox="1"/>
          <p:nvPr/>
        </p:nvSpPr>
        <p:spPr>
          <a:xfrm>
            <a:off x="2699792" y="3070006"/>
            <a:ext cx="5480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skerville Old Face" panose="02020602080505020303" pitchFamily="18" charset="0"/>
              </a:rPr>
              <a:t>Advocates .  Solicitors .  </a:t>
            </a:r>
            <a:r>
              <a:rPr lang="en-US" sz="2400" b="1" dirty="0" err="1" smtClean="0">
                <a:latin typeface="Baskerville Old Face" panose="02020602080505020303" pitchFamily="18" charset="0"/>
              </a:rPr>
              <a:t>Syariah</a:t>
            </a:r>
            <a:r>
              <a:rPr lang="en-US" sz="2400" b="1" dirty="0" smtClean="0">
                <a:latin typeface="Baskerville Old Face" panose="02020602080505020303" pitchFamily="18" charset="0"/>
              </a:rPr>
              <a:t> Counsel</a:t>
            </a:r>
            <a:endParaRPr lang="en-MY" sz="2400" b="1" dirty="0">
              <a:latin typeface="Baskerville Old Face" panose="02020602080505020303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653184" y="3676962"/>
            <a:ext cx="5543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askerville Old Face" panose="02020602080505020303" pitchFamily="18" charset="0"/>
              </a:rPr>
              <a:t> V  e  r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t   a  s        V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n  c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t        O  m  n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a</a:t>
            </a:r>
            <a:endParaRPr lang="en-MY" sz="2000" b="1" dirty="0">
              <a:latin typeface="Baskerville Old Face" panose="02020602080505020303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653528" y="3502474"/>
            <a:ext cx="5158832" cy="622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659719" y="3659387"/>
            <a:ext cx="5152641" cy="1593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 rot="16200000">
            <a:off x="2347079" y="3779779"/>
            <a:ext cx="358548" cy="18476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9" name="Rectangle 18"/>
          <p:cNvSpPr/>
          <p:nvPr/>
        </p:nvSpPr>
        <p:spPr>
          <a:xfrm>
            <a:off x="2627784" y="2452826"/>
            <a:ext cx="5324656" cy="830997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Z. HASHIM &amp; CO</a:t>
            </a:r>
            <a:endParaRPr lang="en-US" sz="48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2655527" y="3595429"/>
            <a:ext cx="5152641" cy="15933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Parallelogram 86"/>
          <p:cNvSpPr/>
          <p:nvPr/>
        </p:nvSpPr>
        <p:spPr>
          <a:xfrm>
            <a:off x="1134666" y="2254477"/>
            <a:ext cx="409186" cy="343225"/>
          </a:xfrm>
          <a:prstGeom prst="parallelogram">
            <a:avLst>
              <a:gd name="adj" fmla="val 583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8" name="Parallelogram 87"/>
          <p:cNvSpPr/>
          <p:nvPr/>
        </p:nvSpPr>
        <p:spPr>
          <a:xfrm>
            <a:off x="1399134" y="2254477"/>
            <a:ext cx="330646" cy="347500"/>
          </a:xfrm>
          <a:prstGeom prst="parallelogram">
            <a:avLst>
              <a:gd name="adj" fmla="val 632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9" name="Parallelogram 88"/>
          <p:cNvSpPr/>
          <p:nvPr/>
        </p:nvSpPr>
        <p:spPr>
          <a:xfrm>
            <a:off x="1116199" y="2254477"/>
            <a:ext cx="1002196" cy="1079079"/>
          </a:xfrm>
          <a:prstGeom prst="parallelogram">
            <a:avLst>
              <a:gd name="adj" fmla="val 6741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0" name="Parallelogram 89"/>
          <p:cNvSpPr/>
          <p:nvPr/>
        </p:nvSpPr>
        <p:spPr>
          <a:xfrm>
            <a:off x="1485140" y="2986055"/>
            <a:ext cx="379131" cy="347500"/>
          </a:xfrm>
          <a:prstGeom prst="parallelogram">
            <a:avLst>
              <a:gd name="adj" fmla="val 632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1" name="Rectangle 90"/>
          <p:cNvSpPr/>
          <p:nvPr/>
        </p:nvSpPr>
        <p:spPr>
          <a:xfrm rot="16200000">
            <a:off x="108863" y="3051159"/>
            <a:ext cx="1793821" cy="1975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2" name="Rectangle 91"/>
          <p:cNvSpPr/>
          <p:nvPr/>
        </p:nvSpPr>
        <p:spPr>
          <a:xfrm>
            <a:off x="906998" y="3882239"/>
            <a:ext cx="1298893" cy="1646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4" name="Rectangle 93"/>
          <p:cNvSpPr/>
          <p:nvPr/>
        </p:nvSpPr>
        <p:spPr>
          <a:xfrm rot="16200000">
            <a:off x="1590467" y="3421667"/>
            <a:ext cx="1060790" cy="1895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3" name="Parallelogram 92"/>
          <p:cNvSpPr/>
          <p:nvPr/>
        </p:nvSpPr>
        <p:spPr>
          <a:xfrm>
            <a:off x="1712071" y="2986054"/>
            <a:ext cx="483665" cy="347501"/>
          </a:xfrm>
          <a:prstGeom prst="parallelogram">
            <a:avLst>
              <a:gd name="adj" fmla="val 583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6" name="Rectangle 95"/>
          <p:cNvSpPr/>
          <p:nvPr/>
        </p:nvSpPr>
        <p:spPr>
          <a:xfrm>
            <a:off x="906998" y="2031506"/>
            <a:ext cx="1720786" cy="206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1" name="TextBox 20"/>
          <p:cNvSpPr txBox="1"/>
          <p:nvPr/>
        </p:nvSpPr>
        <p:spPr>
          <a:xfrm>
            <a:off x="7937588" y="260648"/>
            <a:ext cx="1098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JP 1</a:t>
            </a:r>
          </a:p>
          <a:p>
            <a:r>
              <a:rPr lang="en-US" dirty="0" smtClean="0"/>
              <a:t>NZ 1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95080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 rot="16200000">
            <a:off x="1838583" y="2706034"/>
            <a:ext cx="1207913" cy="2055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9" name="Rectangle 68"/>
          <p:cNvSpPr/>
          <p:nvPr/>
        </p:nvSpPr>
        <p:spPr>
          <a:xfrm>
            <a:off x="2054749" y="3486220"/>
            <a:ext cx="383135" cy="1808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1" name="TextBox 70"/>
          <p:cNvSpPr txBox="1"/>
          <p:nvPr/>
        </p:nvSpPr>
        <p:spPr>
          <a:xfrm>
            <a:off x="2699792" y="3070006"/>
            <a:ext cx="5480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skerville Old Face" panose="02020602080505020303" pitchFamily="18" charset="0"/>
              </a:rPr>
              <a:t>Advocates .  Solicitors .  </a:t>
            </a:r>
            <a:r>
              <a:rPr lang="en-US" sz="2400" b="1" dirty="0" err="1" smtClean="0">
                <a:latin typeface="Baskerville Old Face" panose="02020602080505020303" pitchFamily="18" charset="0"/>
              </a:rPr>
              <a:t>Syariah</a:t>
            </a:r>
            <a:r>
              <a:rPr lang="en-US" sz="2400" b="1" dirty="0" smtClean="0">
                <a:latin typeface="Baskerville Old Face" panose="02020602080505020303" pitchFamily="18" charset="0"/>
              </a:rPr>
              <a:t> Counsel</a:t>
            </a:r>
            <a:endParaRPr lang="en-MY" sz="2400" b="1" dirty="0">
              <a:latin typeface="Baskerville Old Face" panose="02020602080505020303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653184" y="3676962"/>
            <a:ext cx="5543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askerville Old Face" panose="02020602080505020303" pitchFamily="18" charset="0"/>
              </a:rPr>
              <a:t> V  e  r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t   a  s        V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n  c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t        O  m  n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a</a:t>
            </a:r>
            <a:endParaRPr lang="en-MY" sz="2000" b="1" dirty="0">
              <a:latin typeface="Baskerville Old Face" panose="02020602080505020303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653528" y="3502474"/>
            <a:ext cx="5158832" cy="622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659719" y="3659387"/>
            <a:ext cx="5152641" cy="1593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 rot="16200000">
            <a:off x="2142670" y="3626082"/>
            <a:ext cx="599740" cy="2055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9" name="Rectangle 18"/>
          <p:cNvSpPr/>
          <p:nvPr/>
        </p:nvSpPr>
        <p:spPr>
          <a:xfrm>
            <a:off x="2627784" y="2452826"/>
            <a:ext cx="5324656" cy="830997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Z. HASHIM &amp; CO</a:t>
            </a:r>
            <a:endParaRPr lang="en-US" sz="48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2655527" y="3595429"/>
            <a:ext cx="5152641" cy="15933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 rot="16200000">
            <a:off x="123197" y="3036824"/>
            <a:ext cx="1775717" cy="2081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2" name="Rectangle 91"/>
          <p:cNvSpPr/>
          <p:nvPr/>
        </p:nvSpPr>
        <p:spPr>
          <a:xfrm>
            <a:off x="906998" y="3861944"/>
            <a:ext cx="1207677" cy="1678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4" name="Rectangle 93"/>
          <p:cNvSpPr/>
          <p:nvPr/>
        </p:nvSpPr>
        <p:spPr>
          <a:xfrm rot="16200000">
            <a:off x="1501089" y="3406606"/>
            <a:ext cx="1054700" cy="1895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6" name="Rectangle 95"/>
          <p:cNvSpPr/>
          <p:nvPr/>
        </p:nvSpPr>
        <p:spPr>
          <a:xfrm>
            <a:off x="906998" y="2040559"/>
            <a:ext cx="1638329" cy="1900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2" name="Parallelogram 21"/>
          <p:cNvSpPr/>
          <p:nvPr/>
        </p:nvSpPr>
        <p:spPr>
          <a:xfrm>
            <a:off x="911606" y="2037030"/>
            <a:ext cx="999036" cy="197437"/>
          </a:xfrm>
          <a:prstGeom prst="parallelogram">
            <a:avLst>
              <a:gd name="adj" fmla="val 583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9" name="Parallelogram 88"/>
          <p:cNvSpPr/>
          <p:nvPr/>
        </p:nvSpPr>
        <p:spPr>
          <a:xfrm>
            <a:off x="908446" y="2037030"/>
            <a:ext cx="991519" cy="1124819"/>
          </a:xfrm>
          <a:prstGeom prst="parallelogram">
            <a:avLst>
              <a:gd name="adj" fmla="val 6741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3" name="Parallelogram 22"/>
          <p:cNvSpPr/>
          <p:nvPr/>
        </p:nvSpPr>
        <p:spPr>
          <a:xfrm>
            <a:off x="916051" y="2970209"/>
            <a:ext cx="1173482" cy="215609"/>
          </a:xfrm>
          <a:prstGeom prst="parallelogram">
            <a:avLst>
              <a:gd name="adj" fmla="val 583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3" name="Parallelogram 92"/>
          <p:cNvSpPr/>
          <p:nvPr/>
        </p:nvSpPr>
        <p:spPr>
          <a:xfrm>
            <a:off x="1691680" y="2974041"/>
            <a:ext cx="427677" cy="211777"/>
          </a:xfrm>
          <a:prstGeom prst="parallelogram">
            <a:avLst>
              <a:gd name="adj" fmla="val 58355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3696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 rot="16200000">
            <a:off x="1965507" y="1766057"/>
            <a:ext cx="1207913" cy="2055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9" name="Rectangle 68"/>
          <p:cNvSpPr/>
          <p:nvPr/>
        </p:nvSpPr>
        <p:spPr>
          <a:xfrm>
            <a:off x="2181673" y="2546243"/>
            <a:ext cx="383135" cy="1808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1" name="TextBox 70"/>
          <p:cNvSpPr txBox="1"/>
          <p:nvPr/>
        </p:nvSpPr>
        <p:spPr>
          <a:xfrm>
            <a:off x="2699792" y="3070006"/>
            <a:ext cx="5480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askerville Old Face" panose="02020602080505020303" pitchFamily="18" charset="0"/>
              </a:rPr>
              <a:t>Advocates .  Solicitors .  </a:t>
            </a:r>
            <a:r>
              <a:rPr lang="en-US" sz="2400" b="1" dirty="0" err="1" smtClean="0">
                <a:latin typeface="Baskerville Old Face" panose="02020602080505020303" pitchFamily="18" charset="0"/>
              </a:rPr>
              <a:t>Syariah</a:t>
            </a:r>
            <a:r>
              <a:rPr lang="en-US" sz="2400" b="1" dirty="0" smtClean="0">
                <a:latin typeface="Baskerville Old Face" panose="02020602080505020303" pitchFamily="18" charset="0"/>
              </a:rPr>
              <a:t> Counsel</a:t>
            </a:r>
            <a:endParaRPr lang="en-MY" sz="2400" b="1" dirty="0">
              <a:latin typeface="Baskerville Old Face" panose="02020602080505020303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653184" y="3676962"/>
            <a:ext cx="5543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askerville Old Face" panose="02020602080505020303" pitchFamily="18" charset="0"/>
              </a:rPr>
              <a:t> V  e  r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t   a  s        V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n  c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t        O  m  n  </a:t>
            </a:r>
            <a:r>
              <a:rPr lang="en-US" sz="2000" b="1" dirty="0" err="1" smtClean="0">
                <a:latin typeface="Baskerville Old Face" panose="02020602080505020303" pitchFamily="18" charset="0"/>
              </a:rPr>
              <a:t>i</a:t>
            </a:r>
            <a:r>
              <a:rPr lang="en-US" sz="2000" b="1" dirty="0" smtClean="0">
                <a:latin typeface="Baskerville Old Face" panose="02020602080505020303" pitchFamily="18" charset="0"/>
              </a:rPr>
              <a:t>  a</a:t>
            </a:r>
            <a:endParaRPr lang="en-MY" sz="2000" b="1" dirty="0">
              <a:latin typeface="Baskerville Old Face" panose="02020602080505020303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653528" y="3502474"/>
            <a:ext cx="5158832" cy="622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659719" y="3659387"/>
            <a:ext cx="5152641" cy="1593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 rot="16200000">
            <a:off x="2221066" y="2734631"/>
            <a:ext cx="696796" cy="2055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9" name="Rectangle 18"/>
          <p:cNvSpPr/>
          <p:nvPr/>
        </p:nvSpPr>
        <p:spPr>
          <a:xfrm>
            <a:off x="2627784" y="2452826"/>
            <a:ext cx="5324656" cy="830997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Z. HASHIM &amp; CO</a:t>
            </a:r>
            <a:endParaRPr lang="en-US" sz="48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2655527" y="3595429"/>
            <a:ext cx="5152641" cy="15933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 rot="16200000">
            <a:off x="1570609" y="2517943"/>
            <a:ext cx="1149299" cy="186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2" name="Parallelogram 21"/>
          <p:cNvSpPr/>
          <p:nvPr/>
        </p:nvSpPr>
        <p:spPr>
          <a:xfrm>
            <a:off x="936917" y="2036518"/>
            <a:ext cx="999036" cy="215609"/>
          </a:xfrm>
          <a:prstGeom prst="parallelogram">
            <a:avLst>
              <a:gd name="adj" fmla="val 583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9" name="Parallelogram 88"/>
          <p:cNvSpPr/>
          <p:nvPr/>
        </p:nvSpPr>
        <p:spPr>
          <a:xfrm>
            <a:off x="936917" y="2037030"/>
            <a:ext cx="991519" cy="1124819"/>
          </a:xfrm>
          <a:prstGeom prst="parallelogram">
            <a:avLst>
              <a:gd name="adj" fmla="val 6741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3" name="Parallelogram 22"/>
          <p:cNvSpPr/>
          <p:nvPr/>
        </p:nvSpPr>
        <p:spPr>
          <a:xfrm>
            <a:off x="920151" y="2970209"/>
            <a:ext cx="1307809" cy="215609"/>
          </a:xfrm>
          <a:prstGeom prst="parallelogram">
            <a:avLst>
              <a:gd name="adj" fmla="val 583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3" name="Parallelogram 92"/>
          <p:cNvSpPr/>
          <p:nvPr/>
        </p:nvSpPr>
        <p:spPr>
          <a:xfrm>
            <a:off x="1830107" y="2036518"/>
            <a:ext cx="397853" cy="215609"/>
          </a:xfrm>
          <a:prstGeom prst="parallelogram">
            <a:avLst>
              <a:gd name="adj" fmla="val 58355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0996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1301"/>
            <a:ext cx="9144000" cy="51409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37588" y="260648"/>
            <a:ext cx="1098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 2</a:t>
            </a:r>
          </a:p>
          <a:p>
            <a:r>
              <a:rPr lang="en-US" dirty="0" smtClean="0"/>
              <a:t>ZM 2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7460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Collate 1"/>
          <p:cNvSpPr/>
          <p:nvPr/>
        </p:nvSpPr>
        <p:spPr>
          <a:xfrm>
            <a:off x="1619672" y="2420888"/>
            <a:ext cx="1152128" cy="1224136"/>
          </a:xfrm>
          <a:prstGeom prst="flowChartCollat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2776"/>
            <a:ext cx="9173488" cy="5445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56376" y="116632"/>
            <a:ext cx="1098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Intan</a:t>
            </a:r>
            <a:r>
              <a:rPr lang="en-US" dirty="0" smtClean="0"/>
              <a:t> 3</a:t>
            </a:r>
          </a:p>
          <a:p>
            <a:r>
              <a:rPr lang="en-US" smtClean="0"/>
              <a:t>NZ 3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25164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1" name="Group 2060"/>
          <p:cNvGrpSpPr/>
          <p:nvPr/>
        </p:nvGrpSpPr>
        <p:grpSpPr>
          <a:xfrm>
            <a:off x="683568" y="2269320"/>
            <a:ext cx="7470046" cy="1519720"/>
            <a:chOff x="5985455" y="506481"/>
            <a:chExt cx="2932232" cy="764129"/>
          </a:xfrm>
        </p:grpSpPr>
        <p:pic>
          <p:nvPicPr>
            <p:cNvPr id="2060" name="Picture 11" descr="4228817584_f87878492a_z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5455" y="520029"/>
              <a:ext cx="576624" cy="750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5" name="Group 54"/>
            <p:cNvGrpSpPr/>
            <p:nvPr/>
          </p:nvGrpSpPr>
          <p:grpSpPr>
            <a:xfrm>
              <a:off x="6324640" y="506481"/>
              <a:ext cx="2593047" cy="764129"/>
              <a:chOff x="648038" y="1265473"/>
              <a:chExt cx="2593047" cy="764129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732835" y="1265473"/>
                <a:ext cx="2508250" cy="5106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0" b="1" dirty="0" smtClean="0">
                    <a:solidFill>
                      <a:srgbClr val="FF0000"/>
                    </a:solidFill>
                    <a:latin typeface="Baskerville Old Face" panose="02020602080505020303" pitchFamily="18" charset="0"/>
                  </a:rPr>
                  <a:t>Z. HASHIM &amp; CO</a:t>
                </a:r>
                <a:endParaRPr lang="en-MY" sz="6000" b="1" dirty="0">
                  <a:solidFill>
                    <a:srgbClr val="FF0000"/>
                  </a:solidFill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28754" y="1637173"/>
                <a:ext cx="2508250" cy="247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b="1" dirty="0" smtClean="0">
                    <a:latin typeface="Baskerville Old Face" panose="02020602080505020303" pitchFamily="18" charset="0"/>
                  </a:rPr>
                  <a:t>Advocates . Solicitors . </a:t>
                </a:r>
                <a:r>
                  <a:rPr lang="en-US" sz="2600" b="1" dirty="0" err="1" smtClean="0">
                    <a:latin typeface="Baskerville Old Face" panose="02020602080505020303" pitchFamily="18" charset="0"/>
                  </a:rPr>
                  <a:t>Syariah</a:t>
                </a:r>
                <a:r>
                  <a:rPr lang="en-US" sz="2600" b="1" dirty="0" smtClean="0">
                    <a:latin typeface="Baskerville Old Face" panose="02020602080505020303" pitchFamily="18" charset="0"/>
                  </a:rPr>
                  <a:t> Counsel</a:t>
                </a:r>
                <a:endParaRPr lang="en-MY" sz="2600" b="1" dirty="0">
                  <a:latin typeface="Baskerville Old Face" panose="02020602080505020303" pitchFamily="18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648038" y="1828423"/>
                <a:ext cx="2508250" cy="201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Baskerville Old Face" panose="02020602080505020303" pitchFamily="18" charset="0"/>
                  </a:rPr>
                  <a:t>V e r </a:t>
                </a:r>
                <a:r>
                  <a:rPr lang="en-US" sz="2000" b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2000" b="1" dirty="0" smtClean="0">
                    <a:latin typeface="Baskerville Old Face" panose="02020602080505020303" pitchFamily="18" charset="0"/>
                  </a:rPr>
                  <a:t> t  a s   V </a:t>
                </a:r>
                <a:r>
                  <a:rPr lang="en-US" sz="2000" b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2000" b="1" dirty="0" smtClean="0">
                    <a:latin typeface="Baskerville Old Face" panose="02020602080505020303" pitchFamily="18" charset="0"/>
                  </a:rPr>
                  <a:t> n c </a:t>
                </a:r>
                <a:r>
                  <a:rPr lang="en-US" sz="2000" b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2000" b="1" dirty="0" smtClean="0">
                    <a:latin typeface="Baskerville Old Face" panose="02020602080505020303" pitchFamily="18" charset="0"/>
                  </a:rPr>
                  <a:t> t   O m n </a:t>
                </a:r>
                <a:r>
                  <a:rPr lang="en-US" sz="2000" b="1" dirty="0" err="1" smtClean="0">
                    <a:latin typeface="Baskerville Old Face" panose="02020602080505020303" pitchFamily="18" charset="0"/>
                  </a:rPr>
                  <a:t>i</a:t>
                </a:r>
                <a:r>
                  <a:rPr lang="en-US" sz="2000" b="1" dirty="0" smtClean="0">
                    <a:latin typeface="Baskerville Old Face" panose="02020602080505020303" pitchFamily="18" charset="0"/>
                  </a:rPr>
                  <a:t> a</a:t>
                </a:r>
                <a:endParaRPr lang="en-MY" sz="2000" b="1" dirty="0">
                  <a:latin typeface="Baskerville Old Face" panose="02020602080505020303" pitchFamily="18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7937588" y="260648"/>
            <a:ext cx="1098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Intan</a:t>
            </a:r>
            <a:r>
              <a:rPr lang="en-US" dirty="0" smtClean="0"/>
              <a:t> 1</a:t>
            </a:r>
          </a:p>
          <a:p>
            <a:r>
              <a:rPr lang="en-US" dirty="0" smtClean="0"/>
              <a:t>NZ 2</a:t>
            </a:r>
          </a:p>
          <a:p>
            <a:r>
              <a:rPr lang="en-US" dirty="0" smtClean="0"/>
              <a:t>JP 3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5140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" y="1701576"/>
            <a:ext cx="9144000" cy="51409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37588" y="260648"/>
            <a:ext cx="1098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 1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53906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</TotalTime>
  <Words>581</Words>
  <Application>Microsoft Office PowerPoint</Application>
  <PresentationFormat>On-screen Show (4:3)</PresentationFormat>
  <Paragraphs>80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Baskerville Old Face</vt:lpstr>
      <vt:lpstr>Book Antiqua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FAUZI TORAN</dc:creator>
  <cp:lastModifiedBy>Ahmad Fauzi Toran</cp:lastModifiedBy>
  <cp:revision>45</cp:revision>
  <dcterms:created xsi:type="dcterms:W3CDTF">2015-03-08T09:21:33Z</dcterms:created>
  <dcterms:modified xsi:type="dcterms:W3CDTF">2015-05-22T02:47:37Z</dcterms:modified>
</cp:coreProperties>
</file>